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371" r:id="rId2"/>
    <p:sldId id="351" r:id="rId3"/>
    <p:sldId id="352" r:id="rId4"/>
    <p:sldId id="364" r:id="rId5"/>
    <p:sldId id="377" r:id="rId6"/>
    <p:sldId id="369" r:id="rId7"/>
    <p:sldId id="260" r:id="rId8"/>
    <p:sldId id="272" r:id="rId9"/>
    <p:sldId id="273" r:id="rId10"/>
    <p:sldId id="274" r:id="rId11"/>
    <p:sldId id="275" r:id="rId12"/>
    <p:sldId id="276" r:id="rId13"/>
    <p:sldId id="359" r:id="rId14"/>
    <p:sldId id="361" r:id="rId15"/>
    <p:sldId id="389" r:id="rId16"/>
    <p:sldId id="278" r:id="rId17"/>
    <p:sldId id="356" r:id="rId18"/>
    <p:sldId id="357" r:id="rId19"/>
    <p:sldId id="366" r:id="rId20"/>
    <p:sldId id="367" r:id="rId21"/>
    <p:sldId id="365" r:id="rId22"/>
    <p:sldId id="368" r:id="rId23"/>
    <p:sldId id="315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4" r:id="rId51"/>
    <p:sldId id="370" r:id="rId52"/>
    <p:sldId id="312" r:id="rId53"/>
    <p:sldId id="313" r:id="rId54"/>
    <p:sldId id="293" r:id="rId55"/>
    <p:sldId id="294" r:id="rId56"/>
    <p:sldId id="295" r:id="rId57"/>
    <p:sldId id="296" r:id="rId58"/>
    <p:sldId id="378" r:id="rId59"/>
    <p:sldId id="379" r:id="rId60"/>
    <p:sldId id="380" r:id="rId61"/>
    <p:sldId id="381" r:id="rId62"/>
    <p:sldId id="382" r:id="rId63"/>
    <p:sldId id="383" r:id="rId64"/>
    <p:sldId id="384" r:id="rId65"/>
    <p:sldId id="385" r:id="rId66"/>
    <p:sldId id="386" r:id="rId67"/>
    <p:sldId id="387" r:id="rId68"/>
    <p:sldId id="388" r:id="rId69"/>
    <p:sldId id="297" r:id="rId70"/>
    <p:sldId id="298" r:id="rId71"/>
    <p:sldId id="299" r:id="rId72"/>
    <p:sldId id="300" r:id="rId73"/>
    <p:sldId id="301" r:id="rId74"/>
    <p:sldId id="302" r:id="rId75"/>
    <p:sldId id="305" r:id="rId76"/>
    <p:sldId id="306" r:id="rId77"/>
    <p:sldId id="307" r:id="rId78"/>
    <p:sldId id="308" r:id="rId79"/>
    <p:sldId id="309" r:id="rId80"/>
    <p:sldId id="310" r:id="rId81"/>
    <p:sldId id="311" r:id="rId8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D8CF9-452F-4A67-ABA9-6FDE3A873DFF}" type="datetimeFigureOut">
              <a:rPr lang="en-GB" smtClean="0"/>
              <a:pPr/>
              <a:t>02/02/2020</a:t>
            </a:fld>
            <a:endParaRPr lang="en-GB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2F877-BCE4-4045-BA2C-320F8C001F8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80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6D3E1A2-CE5F-410A-B2BA-7B2FB3DEA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60648"/>
            <a:ext cx="8087709" cy="6428718"/>
          </a:xfrm>
        </p:spPr>
      </p:pic>
    </p:spTree>
    <p:extLst>
      <p:ext uri="{BB962C8B-B14F-4D97-AF65-F5344CB8AC3E}">
        <p14:creationId xmlns:p14="http://schemas.microsoft.com/office/powerpoint/2010/main" val="298230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8000" b="1" i="1" dirty="0">
                <a:solidFill>
                  <a:srgbClr val="C00000"/>
                </a:solidFill>
              </a:rPr>
              <a:t>Beijing Great Wall</a:t>
            </a:r>
            <a:endParaRPr lang="zh-CN" altLang="en-US" sz="8000" b="1" i="1" dirty="0">
              <a:solidFill>
                <a:srgbClr val="C00000"/>
              </a:solidFill>
            </a:endParaRPr>
          </a:p>
        </p:txBody>
      </p:sp>
      <p:pic>
        <p:nvPicPr>
          <p:cNvPr id="4" name="内容占位符 3" descr="attractions-great-wal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4626" y="1500174"/>
            <a:ext cx="6874960" cy="5156220"/>
          </a:xfrm>
        </p:spPr>
      </p:pic>
      <p:sp>
        <p:nvSpPr>
          <p:cNvPr id="5" name="TextBox 4"/>
          <p:cNvSpPr txBox="1"/>
          <p:nvPr/>
        </p:nvSpPr>
        <p:spPr>
          <a:xfrm>
            <a:off x="8639944" y="623731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18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b="1" i="1" dirty="0">
                <a:solidFill>
                  <a:srgbClr val="C00000"/>
                </a:solidFill>
              </a:rPr>
              <a:t>Beijing Olympic Stadium</a:t>
            </a:r>
            <a:endParaRPr lang="zh-CN" altLang="en-US" sz="6000" b="1" i="1" dirty="0">
              <a:solidFill>
                <a:srgbClr val="C00000"/>
              </a:solidFill>
            </a:endParaRPr>
          </a:p>
        </p:txBody>
      </p:sp>
      <p:pic>
        <p:nvPicPr>
          <p:cNvPr id="4" name="内容占位符 3" descr="China - Beijing - 2009 - Olympic - 15 - retouched-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42910" y="1357298"/>
            <a:ext cx="7996414" cy="5357598"/>
          </a:xfrm>
        </p:spPr>
      </p:pic>
      <p:sp>
        <p:nvSpPr>
          <p:cNvPr id="5" name="TextBox 4"/>
          <p:cNvSpPr txBox="1"/>
          <p:nvPr/>
        </p:nvSpPr>
        <p:spPr>
          <a:xfrm>
            <a:off x="8639944" y="623731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228998"/>
          </a:xfrm>
        </p:spPr>
        <p:txBody>
          <a:bodyPr>
            <a:noAutofit/>
          </a:bodyPr>
          <a:lstStyle/>
          <a:p>
            <a:r>
              <a:rPr lang="en-US" altLang="zh-CN" sz="7200" b="1" i="1" dirty="0">
                <a:solidFill>
                  <a:srgbClr val="C00000"/>
                </a:solidFill>
              </a:rPr>
              <a:t>Largest City of China</a:t>
            </a:r>
            <a:endParaRPr lang="zh-CN" altLang="en-US" sz="7200" b="1" i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268760"/>
            <a:ext cx="8229600" cy="4471625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altLang="zh-CN" sz="4400" dirty="0"/>
              <a:t>Shanghai</a:t>
            </a:r>
          </a:p>
          <a:p>
            <a:pPr>
              <a:buNone/>
            </a:pPr>
            <a:endParaRPr lang="zh-CN" altLang="en-US" sz="6000" dirty="0"/>
          </a:p>
        </p:txBody>
      </p:sp>
      <p:pic>
        <p:nvPicPr>
          <p:cNvPr id="5" name="图片 4" descr="2289b92d7732488385842e2b_cut_658x4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348" y="2000240"/>
            <a:ext cx="7677636" cy="46672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9944" y="623731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800" b="1" i="1" dirty="0">
                <a:solidFill>
                  <a:srgbClr val="C00000"/>
                </a:solidFill>
              </a:rPr>
              <a:t>Time Difference between </a:t>
            </a:r>
            <a:br>
              <a:rPr lang="en-US" altLang="zh-CN" sz="4800" b="1" i="1" dirty="0">
                <a:solidFill>
                  <a:srgbClr val="C00000"/>
                </a:solidFill>
              </a:rPr>
            </a:br>
            <a:r>
              <a:rPr lang="en-US" altLang="zh-CN" sz="4800" b="1" i="1" dirty="0">
                <a:solidFill>
                  <a:srgbClr val="C00000"/>
                </a:solidFill>
              </a:rPr>
              <a:t>China  &amp; Pakistan</a:t>
            </a:r>
            <a:endParaRPr lang="zh-CN" altLang="en-US" sz="4800" b="1" i="1" dirty="0">
              <a:solidFill>
                <a:srgbClr val="C00000"/>
              </a:solidFill>
            </a:endParaRPr>
          </a:p>
        </p:txBody>
      </p:sp>
      <p:pic>
        <p:nvPicPr>
          <p:cNvPr id="4" name="内容占位符 3" descr="3727153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3428" y="2672556"/>
            <a:ext cx="2381250" cy="2381250"/>
          </a:xfrm>
        </p:spPr>
      </p:pic>
      <p:pic>
        <p:nvPicPr>
          <p:cNvPr id="5" name="图片 4" descr="nclock-06-00_33954_lg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0694" y="2500306"/>
            <a:ext cx="2500306" cy="25003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2976" y="5715016"/>
            <a:ext cx="192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Pakistan 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73219" y="5711627"/>
            <a:ext cx="1827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China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472" y="1714488"/>
            <a:ext cx="828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</a:rPr>
              <a:t>China is 3 hours ahead of Pakistan in time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39944" y="623731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b="1" i="1" dirty="0">
                <a:solidFill>
                  <a:srgbClr val="C00000"/>
                </a:solidFill>
              </a:rPr>
              <a:t>Chinese Language Basics</a:t>
            </a:r>
            <a:endParaRPr lang="zh-CN" altLang="en-US" sz="6000" b="1" i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History of Language: </a:t>
            </a:r>
            <a:r>
              <a:rPr lang="en-US" altLang="zh-CN" b="1" dirty="0"/>
              <a:t>4,000 Years old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Chinese is a </a:t>
            </a:r>
            <a:r>
              <a:rPr lang="en-US" altLang="zh-CN" b="1" dirty="0"/>
              <a:t>pure</a:t>
            </a:r>
            <a:r>
              <a:rPr lang="en-US" altLang="zh-CN" dirty="0"/>
              <a:t> language.</a:t>
            </a:r>
          </a:p>
          <a:p>
            <a:endParaRPr lang="en-US" altLang="zh-CN" dirty="0"/>
          </a:p>
          <a:p>
            <a:r>
              <a:rPr lang="en-US" altLang="zh-CN" dirty="0"/>
              <a:t>Chinese have </a:t>
            </a:r>
            <a:r>
              <a:rPr lang="en-US" altLang="zh-CN" b="1" dirty="0"/>
              <a:t>no alphabets </a:t>
            </a:r>
            <a:r>
              <a:rPr lang="en-US" altLang="zh-CN" dirty="0"/>
              <a:t>rather Chinese have words directly.</a:t>
            </a:r>
          </a:p>
          <a:p>
            <a:endParaRPr lang="en-US" altLang="zh-CN" dirty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39944" y="623731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27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7200" b="1" i="1" dirty="0">
                <a:solidFill>
                  <a:srgbClr val="C00000"/>
                </a:solidFill>
              </a:rPr>
              <a:t>Minorities in China</a:t>
            </a:r>
            <a:endParaRPr lang="zh-CN" altLang="en-US" sz="7200" b="1" i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3"/>
          </a:xfrm>
        </p:spPr>
        <p:txBody>
          <a:bodyPr/>
          <a:lstStyle/>
          <a:p>
            <a:pPr algn="ctr">
              <a:buNone/>
            </a:pPr>
            <a:r>
              <a:rPr lang="en-US" altLang="zh-CN" dirty="0"/>
              <a:t>56 Minorities 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39944" y="623731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23</a:t>
            </a:r>
            <a:endParaRPr lang="zh-CN" altLang="en-US" dirty="0"/>
          </a:p>
        </p:txBody>
      </p:sp>
      <p:pic>
        <p:nvPicPr>
          <p:cNvPr id="5" name="图片 4" descr="xinsrc_06090216094023419776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988840"/>
            <a:ext cx="5976664" cy="44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86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6000" b="1" i="1" dirty="0">
                <a:solidFill>
                  <a:srgbClr val="C00000"/>
                </a:solidFill>
              </a:rPr>
              <a:t>Base of Chinese Language </a:t>
            </a:r>
            <a:endParaRPr lang="zh-CN" altLang="en-US" sz="6000" b="1" i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214422"/>
            <a:ext cx="8964488" cy="5643578"/>
          </a:xfrm>
        </p:spPr>
        <p:txBody>
          <a:bodyPr>
            <a:normAutofit/>
          </a:bodyPr>
          <a:lstStyle/>
          <a:p>
            <a:pPr>
              <a:buNone/>
            </a:pPr>
            <a:endParaRPr lang="en-US" altLang="zh-CN" sz="2800" dirty="0"/>
          </a:p>
          <a:p>
            <a:pPr>
              <a:buNone/>
            </a:pPr>
            <a:r>
              <a:rPr lang="en-US" altLang="zh-CN" sz="2800" dirty="0"/>
              <a:t>       Majority in China</a:t>
            </a:r>
            <a:r>
              <a:rPr lang="zh-CN" altLang="en-US" sz="2800" b="1" dirty="0"/>
              <a:t>：</a:t>
            </a:r>
            <a:r>
              <a:rPr lang="en-US" altLang="zh-CN" sz="2800" b="1" dirty="0">
                <a:solidFill>
                  <a:srgbClr val="FF0000"/>
                </a:solidFill>
              </a:rPr>
              <a:t>Han Nation </a:t>
            </a:r>
          </a:p>
          <a:p>
            <a:pPr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       </a:t>
            </a:r>
          </a:p>
          <a:p>
            <a:pPr>
              <a:buNone/>
            </a:pPr>
            <a:r>
              <a:rPr lang="en-US" altLang="zh-CN" sz="2800" b="1" dirty="0">
                <a:solidFill>
                  <a:srgbClr val="FF0000"/>
                </a:solidFill>
              </a:rPr>
              <a:t>       </a:t>
            </a:r>
            <a:r>
              <a:rPr lang="en-US" altLang="zh-CN" sz="2800" dirty="0"/>
              <a:t>Official Language of China: </a:t>
            </a:r>
            <a:r>
              <a:rPr lang="en-US" altLang="zh-CN" sz="2800" b="1" dirty="0">
                <a:solidFill>
                  <a:srgbClr val="FF0000"/>
                </a:solidFill>
              </a:rPr>
              <a:t>Han Language</a:t>
            </a:r>
          </a:p>
          <a:p>
            <a:pPr>
              <a:buNone/>
            </a:pPr>
            <a:r>
              <a:rPr lang="en-US" altLang="zh-CN" sz="2800" dirty="0"/>
              <a:t>      </a:t>
            </a:r>
          </a:p>
          <a:p>
            <a:pPr>
              <a:buNone/>
            </a:pPr>
            <a:r>
              <a:rPr lang="en-US" altLang="zh-CN" sz="2800" dirty="0"/>
              <a:t>       Language Translation in Chinese : </a:t>
            </a:r>
            <a:r>
              <a:rPr lang="en-US" altLang="zh-CN" sz="2800" b="1" dirty="0">
                <a:solidFill>
                  <a:srgbClr val="FF0000"/>
                </a:solidFill>
              </a:rPr>
              <a:t>Yu</a:t>
            </a:r>
          </a:p>
          <a:p>
            <a:pPr>
              <a:buNone/>
            </a:pPr>
            <a:r>
              <a:rPr lang="en-US" altLang="zh-CN" sz="2800" dirty="0"/>
              <a:t>      </a:t>
            </a:r>
          </a:p>
          <a:p>
            <a:pPr>
              <a:buNone/>
            </a:pPr>
            <a:r>
              <a:rPr lang="en-US" altLang="zh-CN" sz="2800" dirty="0"/>
              <a:t>       Chinese Language : </a:t>
            </a:r>
            <a:r>
              <a:rPr lang="en-US" altLang="zh-CN" sz="2800" b="1" dirty="0">
                <a:solidFill>
                  <a:srgbClr val="FF0000"/>
                </a:solidFill>
              </a:rPr>
              <a:t>Han Yu</a:t>
            </a:r>
          </a:p>
          <a:p>
            <a:pPr>
              <a:buNone/>
            </a:pPr>
            <a:r>
              <a:rPr lang="en-US" altLang="zh-CN" sz="2800" dirty="0"/>
              <a:t>      </a:t>
            </a:r>
          </a:p>
          <a:p>
            <a:pPr>
              <a:buNone/>
            </a:pPr>
            <a:r>
              <a:rPr lang="en-US" altLang="zh-CN" sz="2800" dirty="0"/>
              <a:t>      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39944" y="623731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6000" b="1" i="1" dirty="0">
                <a:solidFill>
                  <a:srgbClr val="FF0000"/>
                </a:solidFill>
              </a:rPr>
              <a:t>               Han Yu</a:t>
            </a:r>
            <a:endParaRPr lang="en-GB" sz="6000" b="1" i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568" y="3356992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Mandarin </a:t>
            </a:r>
            <a:r>
              <a:rPr lang="zh-CN" altLang="en-US" sz="2400" b="1" i="1" dirty="0">
                <a:solidFill>
                  <a:srgbClr val="FF0000"/>
                </a:solidFill>
              </a:rPr>
              <a:t>（</a:t>
            </a:r>
            <a:r>
              <a:rPr lang="en-US" altLang="zh-CN" sz="2400" b="1" i="1" dirty="0" err="1">
                <a:solidFill>
                  <a:srgbClr val="FF0000"/>
                </a:solidFill>
              </a:rPr>
              <a:t>Pu</a:t>
            </a:r>
            <a:r>
              <a:rPr lang="en-US" altLang="zh-CN" sz="2400" b="1" i="1" dirty="0">
                <a:solidFill>
                  <a:srgbClr val="FF0000"/>
                </a:solidFill>
              </a:rPr>
              <a:t> Tong </a:t>
            </a:r>
            <a:r>
              <a:rPr lang="en-US" altLang="zh-CN" sz="2400" b="1" i="1" dirty="0" err="1">
                <a:solidFill>
                  <a:srgbClr val="FF0000"/>
                </a:solidFill>
              </a:rPr>
              <a:t>Hua</a:t>
            </a:r>
            <a:r>
              <a:rPr lang="zh-CN" altLang="en-US" sz="2400" b="1" i="1" dirty="0">
                <a:solidFill>
                  <a:srgbClr val="FF0000"/>
                </a:solidFill>
              </a:rPr>
              <a:t>）</a:t>
            </a:r>
            <a:endParaRPr lang="en-GB" sz="2400" b="1" i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4008" y="3356992"/>
            <a:ext cx="3332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Chinese Local Languages</a:t>
            </a:r>
            <a:endParaRPr lang="en-GB" sz="2400" b="1" i="1" dirty="0">
              <a:solidFill>
                <a:srgbClr val="FF0000"/>
              </a:solidFill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2195736" y="4221088"/>
            <a:ext cx="2880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1187624" y="5373216"/>
            <a:ext cx="698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Standard Language ( Mandarin is based on the pronunciation of Beijing)</a:t>
            </a:r>
            <a:endParaRPr lang="en-GB" sz="2400" b="1" i="1" dirty="0">
              <a:solidFill>
                <a:srgbClr val="FF0000"/>
              </a:solidFill>
            </a:endParaRPr>
          </a:p>
        </p:txBody>
      </p:sp>
      <p:sp>
        <p:nvSpPr>
          <p:cNvPr id="18" name="下箭头 17"/>
          <p:cNvSpPr/>
          <p:nvPr/>
        </p:nvSpPr>
        <p:spPr>
          <a:xfrm rot="2234705">
            <a:off x="3202610" y="1413673"/>
            <a:ext cx="366544" cy="1785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下箭头 18"/>
          <p:cNvSpPr/>
          <p:nvPr/>
        </p:nvSpPr>
        <p:spPr>
          <a:xfrm rot="19257069">
            <a:off x="4684283" y="1385933"/>
            <a:ext cx="284352" cy="1828916"/>
          </a:xfrm>
          <a:prstGeom prst="downArrow">
            <a:avLst>
              <a:gd name="adj1" fmla="val 6067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600" b="1" i="1" dirty="0">
                <a:solidFill>
                  <a:srgbClr val="C00000"/>
                </a:solidFill>
              </a:rPr>
              <a:t>Mandarin(Putong Hua)</a:t>
            </a:r>
            <a:endParaRPr lang="zh-CN" altLang="en-US" sz="6600" b="1" i="1" dirty="0">
              <a:solidFill>
                <a:srgbClr val="C00000"/>
              </a:solidFill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428596" y="1571612"/>
          <a:ext cx="8229600" cy="4949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218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dirty="0">
                          <a:solidFill>
                            <a:schemeClr val="bg1"/>
                          </a:solidFill>
                        </a:rPr>
                        <a:t>Pakistan</a:t>
                      </a:r>
                      <a:endParaRPr lang="zh-CN" altLang="en-US" sz="4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800" dirty="0"/>
                        <a:t>China</a:t>
                      </a:r>
                      <a:endParaRPr lang="zh-CN" altLang="en-US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3645">
                <a:tc>
                  <a:txBody>
                    <a:bodyPr/>
                    <a:lstStyle/>
                    <a:p>
                      <a:pPr algn="ctr"/>
                      <a:endParaRPr lang="en-US" altLang="zh-CN" sz="24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Standard  Language:</a:t>
                      </a:r>
                    </a:p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 Urdu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4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Standard  Language:</a:t>
                      </a:r>
                    </a:p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Putong Hua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34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Punjab:</a:t>
                      </a:r>
                      <a:r>
                        <a:rPr lang="en-US" altLang="zh-CN" sz="2000" dirty="0"/>
                        <a:t> Punjabi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South of China: </a:t>
                      </a:r>
                      <a:r>
                        <a:rPr lang="en-US" altLang="zh-CN" sz="2000" dirty="0"/>
                        <a:t>Cantonese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15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Sindh:</a:t>
                      </a:r>
                      <a:r>
                        <a:rPr lang="en-US" altLang="zh-CN" sz="2000" dirty="0"/>
                        <a:t> Sindhi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Minorities have their own languages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57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Khber Phaktonkhawa:</a:t>
                      </a:r>
                      <a:r>
                        <a:rPr lang="en-US" altLang="zh-CN" sz="2000" b="1" baseline="0" dirty="0"/>
                        <a:t> </a:t>
                      </a:r>
                      <a:r>
                        <a:rPr lang="en-US" altLang="zh-CN" sz="2000" baseline="0" dirty="0"/>
                        <a:t>Pushto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786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Balochistan: </a:t>
                      </a:r>
                      <a:r>
                        <a:rPr lang="en-US" altLang="zh-CN" sz="2000" dirty="0"/>
                        <a:t>Balochi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00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Other Local Languages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639944" y="623731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28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i="1" dirty="0">
                <a:solidFill>
                  <a:srgbClr val="FF0000"/>
                </a:solidFill>
              </a:rPr>
              <a:t>Goals of the course</a:t>
            </a:r>
            <a:endParaRPr lang="en-GB" sz="6600" b="1" i="1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Accomplish the level up to HSK 1</a:t>
            </a:r>
          </a:p>
          <a:p>
            <a:endParaRPr lang="en-US" dirty="0"/>
          </a:p>
          <a:p>
            <a:r>
              <a:rPr lang="en-US" dirty="0"/>
              <a:t>Time Frame: </a:t>
            </a:r>
            <a:r>
              <a:rPr lang="en-US" dirty="0" smtClean="0"/>
              <a:t>3-4 </a:t>
            </a:r>
            <a:r>
              <a:rPr lang="en-US" dirty="0"/>
              <a:t>Months ( </a:t>
            </a:r>
            <a:r>
              <a:rPr lang="en-US" dirty="0" smtClean="0"/>
              <a:t>48-54 </a:t>
            </a:r>
            <a:r>
              <a:rPr lang="en-US" dirty="0"/>
              <a:t>Hours )</a:t>
            </a:r>
          </a:p>
          <a:p>
            <a:endParaRPr lang="en-US" dirty="0"/>
          </a:p>
          <a:p>
            <a:r>
              <a:rPr lang="en-US" dirty="0"/>
              <a:t>Vocabulary Achieved : (150-300) Words</a:t>
            </a:r>
          </a:p>
          <a:p>
            <a:endParaRPr lang="en-US" dirty="0"/>
          </a:p>
          <a:p>
            <a:r>
              <a:rPr lang="en-US" dirty="0"/>
              <a:t>15 topics of basic daily conversations 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altLang="zh-CN" b="1" i="1" dirty="0">
                <a:solidFill>
                  <a:srgbClr val="C00000"/>
                </a:solidFill>
              </a:rPr>
              <a:t>Provinces &amp; Administrative Divisions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内容占位符 4" descr="中国行政区划及领土纠纷（维基百科英文）%2b%2b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28728" y="1142984"/>
            <a:ext cx="6715172" cy="5480092"/>
          </a:xfrm>
        </p:spPr>
      </p:pic>
      <p:sp>
        <p:nvSpPr>
          <p:cNvPr id="4" name="TextBox 3"/>
          <p:cNvSpPr txBox="1"/>
          <p:nvPr/>
        </p:nvSpPr>
        <p:spPr>
          <a:xfrm>
            <a:off x="8639944" y="623731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14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43608" y="5157192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23</a:t>
            </a:r>
            <a:endParaRPr lang="zh-CN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043608" y="5301208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 5</a:t>
            </a:r>
            <a:endParaRPr lang="zh-CN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899592" y="5517232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     4</a:t>
            </a:r>
            <a:endParaRPr lang="zh-CN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5661248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   2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i="1" dirty="0">
                <a:solidFill>
                  <a:srgbClr val="FF0000"/>
                </a:solidFill>
              </a:rPr>
              <a:t>Beginner's tool of learning Chinese Language</a:t>
            </a:r>
            <a:endParaRPr lang="en-GB" sz="4800" b="1" i="1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sz="5400" b="1" i="1" dirty="0"/>
              <a:t>                   Pin Yin</a:t>
            </a:r>
          </a:p>
          <a:p>
            <a:pPr>
              <a:buNone/>
            </a:pPr>
            <a:r>
              <a:rPr lang="en-US" sz="3600" dirty="0"/>
              <a:t>    Pin Yin is literally the phonetic spelling of the Chinese Language. The system of Phonetic uses the Latin Alphabets( a, b, c…) to write Chinese Characters phonetically.</a:t>
            </a:r>
          </a:p>
          <a:p>
            <a:pPr>
              <a:buNone/>
            </a:pPr>
            <a:r>
              <a:rPr lang="en-US" sz="3600" dirty="0"/>
              <a:t>    </a:t>
            </a:r>
          </a:p>
          <a:p>
            <a:pPr>
              <a:buNone/>
            </a:pPr>
            <a:r>
              <a:rPr lang="en-US" sz="3600" dirty="0"/>
              <a:t>    Chinese Character is the standard form of writing.</a:t>
            </a:r>
            <a:endParaRPr lang="en-GB" sz="3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214290"/>
            <a:ext cx="8643998" cy="6286544"/>
          </a:xfrm>
        </p:spPr>
        <p:txBody>
          <a:bodyPr/>
          <a:lstStyle/>
          <a:p>
            <a:pPr>
              <a:buNone/>
            </a:pPr>
            <a:r>
              <a:rPr lang="en-US" altLang="zh-CN" dirty="0"/>
              <a:t>    </a:t>
            </a:r>
            <a:endParaRPr lang="en-US" altLang="zh-CN" b="1" u="sng" dirty="0"/>
          </a:p>
          <a:p>
            <a:pPr algn="ctr">
              <a:buNone/>
            </a:pPr>
            <a:r>
              <a:rPr lang="en-US" altLang="zh-CN" sz="5400" b="1" dirty="0"/>
              <a:t>Example</a:t>
            </a:r>
            <a:endParaRPr lang="zh-CN" altLang="en-US" sz="5400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14282" y="2143116"/>
          <a:ext cx="8715436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4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28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44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860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5717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9286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English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Chinese Character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Chinese Pinyin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Urdu</a:t>
                      </a:r>
                    </a:p>
                    <a:p>
                      <a:pPr algn="ctr"/>
                      <a:r>
                        <a:rPr lang="en-US" altLang="zh-CN" sz="2400" dirty="0"/>
                        <a:t> character</a:t>
                      </a:r>
                    </a:p>
                    <a:p>
                      <a:pPr algn="ctr"/>
                      <a:r>
                        <a:rPr lang="en-US" altLang="zh-CN" sz="2400" dirty="0"/>
                        <a:t> 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Urdu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Pin</a:t>
                      </a:r>
                      <a:r>
                        <a:rPr lang="en-US" altLang="zh-CN" sz="2400" baseline="0" dirty="0"/>
                        <a:t>yin</a:t>
                      </a:r>
                      <a:r>
                        <a:rPr lang="en-US" altLang="zh-CN" sz="2400" dirty="0"/>
                        <a:t> Way</a:t>
                      </a:r>
                      <a:endParaRPr lang="zh-CN" altLang="en-US" sz="2400" dirty="0"/>
                    </a:p>
                    <a:p>
                      <a:pPr algn="ctr"/>
                      <a:endParaRPr lang="en-US" altLang="zh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0132">
                <a:tc>
                  <a:txBody>
                    <a:bodyPr/>
                    <a:lstStyle/>
                    <a:p>
                      <a:pPr algn="ctr"/>
                      <a:endParaRPr lang="en-US" altLang="zh-CN" sz="2400" b="1" dirty="0"/>
                    </a:p>
                    <a:p>
                      <a:pPr algn="ctr"/>
                      <a:r>
                        <a:rPr lang="en-US" altLang="zh-CN" sz="2400" b="1" dirty="0"/>
                        <a:t>Hello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400" b="1" dirty="0"/>
                    </a:p>
                    <a:p>
                      <a:pPr algn="ctr"/>
                      <a:r>
                        <a:rPr lang="zh-CN" altLang="en-US" sz="2400" b="1" dirty="0"/>
                        <a:t>你 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Nǐ   hǎo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/>
                        <a:t>Assalamualikum</a:t>
                      </a:r>
                      <a:endParaRPr lang="zh-CN" altLang="en-US" sz="2000" b="1" dirty="0"/>
                    </a:p>
                    <a:p>
                      <a:pPr algn="ctr"/>
                      <a:endParaRPr lang="zh-CN" altLang="en-US" sz="2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8694">
                <a:tc>
                  <a:txBody>
                    <a:bodyPr/>
                    <a:lstStyle/>
                    <a:p>
                      <a:pPr algn="ctr"/>
                      <a:endParaRPr lang="en-US" altLang="zh-CN" sz="2000" b="1" dirty="0"/>
                    </a:p>
                    <a:p>
                      <a:pPr algn="ctr"/>
                      <a:r>
                        <a:rPr lang="en-US" altLang="zh-CN" sz="2400" b="1" dirty="0"/>
                        <a:t>Bye Bye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400" b="1" dirty="0"/>
                    </a:p>
                    <a:p>
                      <a:pPr algn="ctr"/>
                      <a:r>
                        <a:rPr lang="zh-CN" altLang="en-US" sz="2400" b="1" dirty="0"/>
                        <a:t>再 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CN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Zài  jiàn </a:t>
                      </a:r>
                      <a:endParaRPr lang="zh-CN" alt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000" b="1" dirty="0"/>
                    </a:p>
                    <a:p>
                      <a:pPr algn="ctr"/>
                      <a:r>
                        <a:rPr lang="en-US" altLang="zh-CN" sz="2000" b="1" dirty="0"/>
                        <a:t>Allah  Hafiz</a:t>
                      </a:r>
                      <a:endParaRPr lang="zh-CN" altLang="en-US" sz="2000" b="1" dirty="0"/>
                    </a:p>
                    <a:p>
                      <a:pPr algn="ctr"/>
                      <a:endParaRPr lang="zh-CN" altLang="en-US" sz="2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71570">
                <a:tc>
                  <a:txBody>
                    <a:bodyPr/>
                    <a:lstStyle/>
                    <a:p>
                      <a:pPr algn="ctr"/>
                      <a:endParaRPr lang="en-US" altLang="zh-CN" sz="2000" b="1" dirty="0"/>
                    </a:p>
                    <a:p>
                      <a:pPr algn="ctr"/>
                      <a:r>
                        <a:rPr lang="en-US" altLang="zh-CN" sz="2400" b="1" dirty="0"/>
                        <a:t>Thank You 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400" b="1" dirty="0"/>
                    </a:p>
                    <a:p>
                      <a:pPr algn="ctr"/>
                      <a:r>
                        <a:rPr lang="zh-CN" altLang="en-US" sz="2400" b="1" dirty="0"/>
                        <a:t>谢 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Xiè  xiè </a:t>
                      </a:r>
                      <a:endParaRPr lang="zh-CN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/>
                        <a:t>Shukria</a:t>
                      </a:r>
                      <a:endParaRPr lang="zh-CN" altLang="en-US" sz="2000" b="1" dirty="0"/>
                    </a:p>
                    <a:p>
                      <a:pPr algn="ctr"/>
                      <a:endParaRPr lang="zh-CN" altLang="en-US" sz="2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6" name="Picture 2" descr="C:\Users\hp1\Desktop\下载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3356992"/>
            <a:ext cx="2304256" cy="1008112"/>
          </a:xfrm>
          <a:prstGeom prst="rect">
            <a:avLst/>
          </a:prstGeom>
          <a:noFill/>
        </p:spPr>
      </p:pic>
      <p:pic>
        <p:nvPicPr>
          <p:cNvPr id="1027" name="Picture 3" descr="C:\Users\hp1\Desktop\下载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4365104"/>
            <a:ext cx="2304256" cy="1071570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5445224"/>
            <a:ext cx="230425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8639944" y="623731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31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1" dirty="0">
                <a:solidFill>
                  <a:srgbClr val="FF0000"/>
                </a:solidFill>
              </a:rPr>
              <a:t>Chinese Characters History</a:t>
            </a:r>
            <a:endParaRPr lang="en-GB" sz="5400" b="1" i="1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000" b="1" i="1" dirty="0"/>
              <a:t>   </a:t>
            </a:r>
          </a:p>
          <a:p>
            <a:pPr>
              <a:buNone/>
            </a:pPr>
            <a:endParaRPr lang="en-US" sz="4000" b="1" i="1" dirty="0"/>
          </a:p>
          <a:p>
            <a:pPr>
              <a:buNone/>
            </a:pPr>
            <a:r>
              <a:rPr lang="en-US" sz="4000" b="1" i="1" dirty="0"/>
              <a:t>   </a:t>
            </a:r>
            <a:r>
              <a:rPr lang="en-US" sz="4000" b="1" dirty="0"/>
              <a:t>Chinese Characters developed from pictures</a:t>
            </a:r>
            <a:endParaRPr lang="en-GB" sz="40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81100"/>
            <a:ext cx="91440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71546"/>
            <a:ext cx="9144000" cy="504695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357298"/>
            <a:ext cx="9144000" cy="4054793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28670"/>
            <a:ext cx="9144000" cy="4444697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85860"/>
            <a:ext cx="9144000" cy="4084702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000108"/>
            <a:ext cx="9144000" cy="4046220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85860"/>
            <a:ext cx="9144000" cy="4089083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altLang="zh-CN" b="1" i="1" dirty="0">
                <a:solidFill>
                  <a:srgbClr val="C00000"/>
                </a:solidFill>
              </a:rPr>
              <a:t>China Map &amp; Neighboring Countries</a:t>
            </a:r>
            <a:endParaRPr lang="zh-CN" altLang="en-US" b="1" i="1" dirty="0">
              <a:solidFill>
                <a:srgbClr val="C00000"/>
              </a:solidFill>
            </a:endParaRPr>
          </a:p>
        </p:txBody>
      </p:sp>
      <p:pic>
        <p:nvPicPr>
          <p:cNvPr id="4" name="内容占位符 3" descr="0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27584" y="1052736"/>
            <a:ext cx="7500990" cy="5429288"/>
          </a:xfrm>
        </p:spPr>
      </p:pic>
      <p:sp>
        <p:nvSpPr>
          <p:cNvPr id="5" name="TextBox 4"/>
          <p:cNvSpPr txBox="1"/>
          <p:nvPr/>
        </p:nvSpPr>
        <p:spPr>
          <a:xfrm>
            <a:off x="8639944" y="623731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13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14422"/>
            <a:ext cx="9144000" cy="4106119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85860"/>
            <a:ext cx="9144000" cy="4063365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1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928670"/>
            <a:ext cx="9144000" cy="4071938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1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85860"/>
            <a:ext cx="9144000" cy="4080294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1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2984"/>
            <a:ext cx="9144000" cy="4525963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1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357298"/>
            <a:ext cx="9144000" cy="4029075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1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85860"/>
            <a:ext cx="9144000" cy="3951923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1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357298"/>
            <a:ext cx="9144000" cy="4011930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1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2984"/>
            <a:ext cx="9144000" cy="4033106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1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357298"/>
            <a:ext cx="9144000" cy="3969068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zh-CN" altLang="en-US" sz="4800" dirty="0">
                <a:solidFill>
                  <a:srgbClr val="0070C0"/>
                </a:solidFill>
              </a:rPr>
              <a:t> </a:t>
            </a:r>
            <a:r>
              <a:rPr lang="en-US" altLang="zh-CN" sz="6000" b="1" i="1" dirty="0">
                <a:solidFill>
                  <a:srgbClr val="0070C0"/>
                </a:solidFill>
              </a:rPr>
              <a:t>How should you Call me?</a:t>
            </a:r>
            <a:endParaRPr lang="zh-CN" altLang="en-US" sz="6000" i="1" dirty="0">
              <a:solidFill>
                <a:srgbClr val="0070C0"/>
              </a:solidFill>
            </a:endParaRPr>
          </a:p>
        </p:txBody>
      </p:sp>
      <p:pic>
        <p:nvPicPr>
          <p:cNvPr id="4" name="图片 3" descr="201750-120GGI142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1052736"/>
            <a:ext cx="4567440" cy="5489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16016" y="1556792"/>
            <a:ext cx="2000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L</a:t>
            </a:r>
            <a:r>
              <a:rPr lang="en-US" sz="4800" dirty="0">
                <a:solidFill>
                  <a:schemeClr val="bg1"/>
                </a:solidFill>
              </a:rPr>
              <a:t>ǎo shī</a:t>
            </a:r>
            <a:r>
              <a:rPr lang="zh-CN" altLang="en-US" sz="4800" b="1" dirty="0">
                <a:solidFill>
                  <a:schemeClr val="bg1"/>
                </a:solidFill>
              </a:rPr>
              <a:t>老   师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1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85860"/>
            <a:ext cx="9144000" cy="3986213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1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2984"/>
            <a:ext cx="9144000" cy="4525963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85860"/>
            <a:ext cx="9144000" cy="3951923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357298"/>
            <a:ext cx="9144000" cy="4525963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14422"/>
            <a:ext cx="9144000" cy="4003358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14422"/>
            <a:ext cx="9144000" cy="4509135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2984"/>
            <a:ext cx="9144000" cy="4037648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357298"/>
            <a:ext cx="9144000" cy="4525963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14422"/>
            <a:ext cx="9144000" cy="3986213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2984"/>
            <a:ext cx="9144000" cy="4525963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C401A3-050B-4CCC-8B9F-0B9B444D4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4900" b="1" i="1" dirty="0">
                <a:solidFill>
                  <a:srgbClr val="002060"/>
                </a:solidFill>
              </a:rPr>
              <a:t>Self-introduction</a:t>
            </a:r>
            <a:r>
              <a:rPr lang="en-GB" b="1" dirty="0">
                <a:solidFill>
                  <a:srgbClr val="FF0000"/>
                </a:solidFill>
              </a:rPr>
              <a:t/>
            </a:r>
            <a:br>
              <a:rPr lang="en-GB" b="1" dirty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8BE1C3-3D24-467E-AC04-7E684833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GB" sz="6500" b="1" dirty="0">
              <a:solidFill>
                <a:srgbClr val="FF0000"/>
              </a:solidFill>
            </a:endParaRPr>
          </a:p>
          <a:p>
            <a:r>
              <a:rPr lang="en-US" sz="7300" dirty="0"/>
              <a:t>What’s your name?</a:t>
            </a:r>
          </a:p>
          <a:p>
            <a:pPr marL="0" indent="0">
              <a:buNone/>
            </a:pPr>
            <a:r>
              <a:rPr lang="en-US" sz="7300" dirty="0"/>
              <a:t>   </a:t>
            </a:r>
            <a:br>
              <a:rPr lang="en-US" sz="7300" dirty="0"/>
            </a:br>
            <a:r>
              <a:rPr lang="en-US" sz="7300" dirty="0">
                <a:solidFill>
                  <a:srgbClr val="FF0000"/>
                </a:solidFill>
              </a:rPr>
              <a:t>    </a:t>
            </a:r>
            <a:r>
              <a:rPr lang="en-GB" sz="7300" b="1" dirty="0" err="1">
                <a:solidFill>
                  <a:srgbClr val="FF0000"/>
                </a:solidFill>
              </a:rPr>
              <a:t>Nǐ</a:t>
            </a:r>
            <a:r>
              <a:rPr lang="en-GB" sz="7300" b="1" dirty="0">
                <a:solidFill>
                  <a:srgbClr val="FF0000"/>
                </a:solidFill>
              </a:rPr>
              <a:t>  </a:t>
            </a:r>
            <a:r>
              <a:rPr lang="en-GB" sz="7300" b="1" dirty="0" err="1">
                <a:solidFill>
                  <a:srgbClr val="FF0000"/>
                </a:solidFill>
              </a:rPr>
              <a:t>jiào</a:t>
            </a:r>
            <a:r>
              <a:rPr lang="en-GB" sz="7300" b="1" dirty="0">
                <a:solidFill>
                  <a:srgbClr val="FF0000"/>
                </a:solidFill>
              </a:rPr>
              <a:t>  </a:t>
            </a:r>
            <a:r>
              <a:rPr lang="en-GB" sz="7300" b="1" dirty="0" err="1">
                <a:solidFill>
                  <a:srgbClr val="FF0000"/>
                </a:solidFill>
              </a:rPr>
              <a:t>shén</a:t>
            </a:r>
            <a:r>
              <a:rPr lang="en-GB" sz="7300" b="1" dirty="0">
                <a:solidFill>
                  <a:srgbClr val="FF0000"/>
                </a:solidFill>
              </a:rPr>
              <a:t> me  </a:t>
            </a:r>
            <a:r>
              <a:rPr lang="en-GB" sz="7300" b="1" dirty="0" err="1">
                <a:solidFill>
                  <a:srgbClr val="FF0000"/>
                </a:solidFill>
              </a:rPr>
              <a:t>míng</a:t>
            </a:r>
            <a:r>
              <a:rPr lang="en-GB" sz="7300" b="1" dirty="0">
                <a:solidFill>
                  <a:srgbClr val="FF0000"/>
                </a:solidFill>
              </a:rPr>
              <a:t> </a:t>
            </a:r>
            <a:r>
              <a:rPr lang="en-GB" sz="7300" b="1" dirty="0" err="1">
                <a:solidFill>
                  <a:srgbClr val="FF0000"/>
                </a:solidFill>
              </a:rPr>
              <a:t>zì</a:t>
            </a:r>
            <a:r>
              <a:rPr lang="en-GB" sz="7300" b="1" dirty="0">
                <a:solidFill>
                  <a:srgbClr val="FF0000"/>
                </a:solidFill>
              </a:rPr>
              <a:t> ？</a:t>
            </a:r>
          </a:p>
          <a:p>
            <a:endParaRPr lang="en-GB" sz="7300" b="1" dirty="0">
              <a:solidFill>
                <a:srgbClr val="FF0000"/>
              </a:solidFill>
            </a:endParaRPr>
          </a:p>
          <a:p>
            <a:r>
              <a:rPr lang="en-GB" sz="7300" dirty="0"/>
              <a:t>My name is + name.</a:t>
            </a:r>
          </a:p>
          <a:p>
            <a:endParaRPr lang="en-GB" sz="7300" b="1" dirty="0"/>
          </a:p>
          <a:p>
            <a:pPr marL="0" indent="0">
              <a:buNone/>
            </a:pPr>
            <a:r>
              <a:rPr lang="en-GB" sz="7300" b="1" dirty="0">
                <a:solidFill>
                  <a:srgbClr val="FF0000"/>
                </a:solidFill>
              </a:rPr>
              <a:t>    </a:t>
            </a:r>
            <a:r>
              <a:rPr lang="en-GB" sz="7300" b="1" dirty="0" err="1">
                <a:solidFill>
                  <a:srgbClr val="FF0000"/>
                </a:solidFill>
              </a:rPr>
              <a:t>Wǒ</a:t>
            </a:r>
            <a:r>
              <a:rPr lang="en-GB" sz="7300" b="1" dirty="0">
                <a:solidFill>
                  <a:srgbClr val="FF0000"/>
                </a:solidFill>
              </a:rPr>
              <a:t> </a:t>
            </a:r>
            <a:r>
              <a:rPr lang="en-GB" sz="7300" b="1" dirty="0" err="1">
                <a:solidFill>
                  <a:srgbClr val="FF0000"/>
                </a:solidFill>
              </a:rPr>
              <a:t>jiào</a:t>
            </a:r>
            <a:r>
              <a:rPr lang="en-GB" sz="7300" b="1" dirty="0">
                <a:solidFill>
                  <a:srgbClr val="FF0000"/>
                </a:solidFill>
              </a:rPr>
              <a:t> + name.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/>
            </a:r>
            <a:br>
              <a:rPr lang="en-GB" b="1" dirty="0">
                <a:solidFill>
                  <a:srgbClr val="FF0000"/>
                </a:solidFill>
              </a:rPr>
            </a:br>
            <a:r>
              <a:rPr lang="en-GB" b="1" dirty="0">
                <a:solidFill>
                  <a:srgbClr val="FF0000"/>
                </a:solidFill>
              </a:rPr>
              <a:t/>
            </a:r>
            <a:br>
              <a:rPr lang="en-GB" b="1" dirty="0">
                <a:solidFill>
                  <a:srgbClr val="FF0000"/>
                </a:solidFill>
              </a:rPr>
            </a:br>
            <a:endParaRPr lang="en-GB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A269001-F20F-48CD-BDF9-4AA3A5DB65F4}"/>
              </a:ext>
            </a:extLst>
          </p:cNvPr>
          <p:cNvSpPr/>
          <p:nvPr/>
        </p:nvSpPr>
        <p:spPr>
          <a:xfrm>
            <a:off x="2483768" y="3284984"/>
            <a:ext cx="151216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what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40A247B-F60F-47F9-BA0A-2431DAEB2D37}"/>
              </a:ext>
            </a:extLst>
          </p:cNvPr>
          <p:cNvSpPr/>
          <p:nvPr/>
        </p:nvSpPr>
        <p:spPr>
          <a:xfrm>
            <a:off x="4211960" y="3284984"/>
            <a:ext cx="129614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ECB18D9-884C-4027-A905-338761B94D7F}"/>
              </a:ext>
            </a:extLst>
          </p:cNvPr>
          <p:cNvSpPr/>
          <p:nvPr/>
        </p:nvSpPr>
        <p:spPr>
          <a:xfrm>
            <a:off x="1079612" y="5621742"/>
            <a:ext cx="2160240" cy="762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to call,</a:t>
            </a:r>
          </a:p>
          <a:p>
            <a:pPr algn="ctr"/>
            <a:r>
              <a:rPr lang="en-US" sz="2800" b="1" dirty="0"/>
              <a:t>to be called</a:t>
            </a:r>
          </a:p>
        </p:txBody>
      </p:sp>
    </p:spTree>
    <p:extLst>
      <p:ext uri="{BB962C8B-B14F-4D97-AF65-F5344CB8AC3E}">
        <p14:creationId xmlns:p14="http://schemas.microsoft.com/office/powerpoint/2010/main" val="968709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85860"/>
            <a:ext cx="9144000" cy="4003358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5D90AEC2E57E46204BA96BF3E569519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14422"/>
            <a:ext cx="9144000" cy="4525963"/>
          </a:xfrm>
        </p:spPr>
      </p:pic>
    </p:spTree>
    <p:extLst>
      <p:ext uri="{BB962C8B-B14F-4D97-AF65-F5344CB8AC3E}">
        <p14:creationId xmlns:p14="http://schemas.microsoft.com/office/powerpoint/2010/main" val="3842092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QQ图片2015123123211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-2"/>
            <a:ext cx="9206918" cy="6858001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QQ图片2015123123023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QQ图片2015123123042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9279323" cy="6858000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QQ图片2015123123065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9358465" cy="6858000"/>
          </a:xfr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QQ图片2015123123070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28728" y="1428736"/>
            <a:ext cx="6215915" cy="4525963"/>
          </a:xfrm>
        </p:spPr>
      </p:pic>
      <p:sp>
        <p:nvSpPr>
          <p:cNvPr id="5" name="TextBox 4"/>
          <p:cNvSpPr txBox="1"/>
          <p:nvPr/>
        </p:nvSpPr>
        <p:spPr>
          <a:xfrm>
            <a:off x="928662" y="357166"/>
            <a:ext cx="6858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/>
              <a:t>  Practice</a:t>
            </a:r>
            <a:endParaRPr lang="zh-CN" altLang="en-US" sz="4800" b="1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sz="13800" dirty="0">
                <a:latin typeface="Calibri" pitchFamily="34" charset="0"/>
              </a:rPr>
              <a:t>  a o e </a:t>
            </a:r>
            <a:r>
              <a:rPr lang="en-US" sz="13800" dirty="0" err="1">
                <a:latin typeface="Calibri" pitchFamily="34" charset="0"/>
              </a:rPr>
              <a:t>i</a:t>
            </a:r>
            <a:r>
              <a:rPr lang="en-US" sz="13800" dirty="0">
                <a:latin typeface="Calibri" pitchFamily="34" charset="0"/>
              </a:rPr>
              <a:t> u </a:t>
            </a:r>
            <a:r>
              <a:rPr lang="en-US" altLang="zh-CN" sz="13800" dirty="0">
                <a:solidFill>
                  <a:srgbClr val="FF0000"/>
                </a:solidFill>
                <a:latin typeface="Calibri" pitchFamily="34" charset="0"/>
              </a:rPr>
              <a:t>ü</a:t>
            </a:r>
            <a:r>
              <a:rPr lang="en-US" sz="13800" dirty="0">
                <a:latin typeface="Calibri" pitchFamily="34" charset="0"/>
              </a:rPr>
              <a:t>  </a:t>
            </a:r>
            <a:endParaRPr lang="en-GB" sz="13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6567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1500" dirty="0">
                <a:solidFill>
                  <a:srgbClr val="FF0000"/>
                </a:solidFill>
              </a:rPr>
              <a:t>a</a:t>
            </a:r>
            <a:endParaRPr lang="en-GB" sz="115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  <a:r>
              <a:rPr lang="en-US" sz="11500" dirty="0" err="1"/>
              <a:t>ai</a:t>
            </a:r>
            <a:r>
              <a:rPr lang="en-US" sz="11500" dirty="0"/>
              <a:t> </a:t>
            </a:r>
            <a:r>
              <a:rPr lang="en-US" sz="11500" dirty="0" err="1"/>
              <a:t>ao</a:t>
            </a:r>
            <a:r>
              <a:rPr lang="en-US" sz="11500" dirty="0"/>
              <a:t> an </a:t>
            </a:r>
            <a:r>
              <a:rPr lang="en-US" sz="11500" dirty="0" err="1"/>
              <a:t>ang</a:t>
            </a:r>
            <a:r>
              <a:rPr lang="en-US" sz="11500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7241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sz="5400" b="1" i="1" dirty="0">
                <a:solidFill>
                  <a:srgbClr val="C00000"/>
                </a:solidFill>
              </a:rPr>
              <a:t>China &amp; Pakistan Relationship</a:t>
            </a:r>
            <a:endParaRPr lang="zh-CN" altLang="en-US" sz="5400" b="1" i="1" dirty="0">
              <a:solidFill>
                <a:srgbClr val="C00000"/>
              </a:solidFill>
            </a:endParaRPr>
          </a:p>
        </p:txBody>
      </p:sp>
      <p:pic>
        <p:nvPicPr>
          <p:cNvPr id="4" name="内容占位符 3" descr="lp11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28662" y="1428736"/>
            <a:ext cx="7149656" cy="5286412"/>
          </a:xfrm>
        </p:spPr>
      </p:pic>
      <p:sp>
        <p:nvSpPr>
          <p:cNvPr id="5" name="TextBox 4"/>
          <p:cNvSpPr txBox="1"/>
          <p:nvPr/>
        </p:nvSpPr>
        <p:spPr>
          <a:xfrm>
            <a:off x="8639944" y="623731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76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o</a:t>
            </a:r>
            <a:endParaRPr lang="en-GB" sz="80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  <a:r>
              <a:rPr lang="en-US" sz="8800" dirty="0" err="1"/>
              <a:t>ou</a:t>
            </a:r>
            <a:r>
              <a:rPr lang="en-US" sz="8800" dirty="0"/>
              <a:t>  </a:t>
            </a:r>
            <a:r>
              <a:rPr lang="en-US" sz="8800" dirty="0" err="1"/>
              <a:t>ong</a:t>
            </a:r>
            <a:r>
              <a:rPr lang="en-US" sz="8800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4206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e</a:t>
            </a:r>
            <a:endParaRPr lang="en-GB" sz="9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  <a:r>
              <a:rPr lang="en-US" sz="11500" dirty="0" err="1"/>
              <a:t>ei</a:t>
            </a:r>
            <a:r>
              <a:rPr lang="en-US" sz="11500" dirty="0"/>
              <a:t> </a:t>
            </a:r>
            <a:r>
              <a:rPr lang="en-US" sz="11500" dirty="0" err="1"/>
              <a:t>er</a:t>
            </a:r>
            <a:r>
              <a:rPr lang="en-US" sz="11500" dirty="0"/>
              <a:t> en eng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50133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i</a:t>
            </a:r>
            <a:endParaRPr lang="en-GB" sz="80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5400" dirty="0"/>
              <a:t> </a:t>
            </a:r>
            <a:r>
              <a:rPr lang="en-US" sz="5400" dirty="0" err="1"/>
              <a:t>ia</a:t>
            </a:r>
            <a:r>
              <a:rPr lang="en-US" sz="5400" dirty="0"/>
              <a:t>  </a:t>
            </a:r>
            <a:r>
              <a:rPr lang="en-US" sz="5400" dirty="0" err="1"/>
              <a:t>ie</a:t>
            </a:r>
            <a:r>
              <a:rPr lang="en-US" sz="5400" dirty="0"/>
              <a:t>  </a:t>
            </a:r>
            <a:r>
              <a:rPr lang="en-US" altLang="zh-CN" sz="5400" dirty="0"/>
              <a:t>in</a:t>
            </a:r>
            <a:endParaRPr lang="en-US" sz="5400" dirty="0"/>
          </a:p>
          <a:p>
            <a:pPr>
              <a:buNone/>
            </a:pPr>
            <a:r>
              <a:rPr lang="en-US" sz="5400" dirty="0"/>
              <a:t> </a:t>
            </a:r>
            <a:r>
              <a:rPr lang="en-US" sz="5400" dirty="0" err="1"/>
              <a:t>iao</a:t>
            </a:r>
            <a:r>
              <a:rPr lang="en-US" sz="5400" dirty="0"/>
              <a:t>  </a:t>
            </a:r>
            <a:r>
              <a:rPr lang="en-US" sz="5400" dirty="0" err="1"/>
              <a:t>ian</a:t>
            </a:r>
            <a:r>
              <a:rPr lang="en-US" sz="5400" dirty="0"/>
              <a:t> </a:t>
            </a:r>
          </a:p>
          <a:p>
            <a:pPr>
              <a:buNone/>
            </a:pPr>
            <a:r>
              <a:rPr lang="en-US" sz="5400" dirty="0"/>
              <a:t> </a:t>
            </a:r>
            <a:r>
              <a:rPr lang="en-US" sz="5400" dirty="0" err="1"/>
              <a:t>iou</a:t>
            </a:r>
            <a:r>
              <a:rPr lang="en-US" sz="5400" dirty="0"/>
              <a:t>(</a:t>
            </a:r>
            <a:r>
              <a:rPr lang="en-US" sz="5400" dirty="0" err="1"/>
              <a:t>iu</a:t>
            </a:r>
            <a:r>
              <a:rPr lang="en-US" sz="5400" dirty="0"/>
              <a:t>)   </a:t>
            </a:r>
            <a:r>
              <a:rPr lang="en-US" sz="5400" dirty="0" err="1"/>
              <a:t>ing</a:t>
            </a:r>
            <a:r>
              <a:rPr lang="en-US" sz="5400" dirty="0"/>
              <a:t>  </a:t>
            </a:r>
          </a:p>
          <a:p>
            <a:pPr>
              <a:buNone/>
            </a:pPr>
            <a:r>
              <a:rPr lang="en-US" sz="5400" dirty="0"/>
              <a:t> </a:t>
            </a:r>
            <a:r>
              <a:rPr lang="en-US" sz="5400" dirty="0" err="1"/>
              <a:t>iang</a:t>
            </a:r>
            <a:r>
              <a:rPr lang="en-US" sz="5400" dirty="0"/>
              <a:t>  </a:t>
            </a:r>
            <a:r>
              <a:rPr lang="en-US" sz="5400" dirty="0" err="1"/>
              <a:t>iong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17608371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u</a:t>
            </a:r>
            <a:endParaRPr lang="en-GB" sz="72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 </a:t>
            </a:r>
            <a:r>
              <a:rPr lang="en-US" sz="5400" dirty="0" err="1"/>
              <a:t>uo</a:t>
            </a:r>
            <a:r>
              <a:rPr lang="en-US" sz="5400" dirty="0"/>
              <a:t>  </a:t>
            </a:r>
            <a:r>
              <a:rPr lang="en-US" sz="5400" dirty="0" err="1"/>
              <a:t>ua</a:t>
            </a:r>
            <a:endParaRPr lang="en-US" sz="5400" dirty="0"/>
          </a:p>
          <a:p>
            <a:pPr>
              <a:buNone/>
            </a:pPr>
            <a:r>
              <a:rPr lang="en-US" sz="5400" dirty="0"/>
              <a:t> </a:t>
            </a:r>
            <a:r>
              <a:rPr lang="en-US" sz="5400" dirty="0" err="1"/>
              <a:t>uai</a:t>
            </a:r>
            <a:r>
              <a:rPr lang="en-US" sz="5400" dirty="0"/>
              <a:t>  </a:t>
            </a:r>
            <a:r>
              <a:rPr lang="en-US" sz="5400" dirty="0" err="1"/>
              <a:t>uei</a:t>
            </a:r>
            <a:r>
              <a:rPr lang="en-US" sz="5400" dirty="0"/>
              <a:t>(</a:t>
            </a:r>
            <a:r>
              <a:rPr lang="en-US" sz="5400" dirty="0" err="1"/>
              <a:t>ui</a:t>
            </a:r>
            <a:r>
              <a:rPr lang="en-US" sz="5400" dirty="0"/>
              <a:t>) </a:t>
            </a:r>
          </a:p>
          <a:p>
            <a:pPr>
              <a:buNone/>
            </a:pPr>
            <a:r>
              <a:rPr lang="en-US" sz="5400" dirty="0"/>
              <a:t> </a:t>
            </a:r>
            <a:r>
              <a:rPr lang="en-US" sz="5400" dirty="0" err="1"/>
              <a:t>uan</a:t>
            </a:r>
            <a:r>
              <a:rPr lang="en-US" sz="5400" dirty="0"/>
              <a:t>  </a:t>
            </a:r>
            <a:r>
              <a:rPr lang="en-US" sz="5400" dirty="0" err="1"/>
              <a:t>uen</a:t>
            </a:r>
            <a:r>
              <a:rPr lang="en-US" sz="5400" dirty="0"/>
              <a:t>(un) </a:t>
            </a:r>
          </a:p>
          <a:p>
            <a:pPr>
              <a:buNone/>
            </a:pPr>
            <a:r>
              <a:rPr lang="en-US" sz="5400" dirty="0"/>
              <a:t> </a:t>
            </a:r>
            <a:r>
              <a:rPr lang="en-US" sz="5400" dirty="0" err="1"/>
              <a:t>uang</a:t>
            </a:r>
            <a:r>
              <a:rPr lang="en-US" sz="5400" dirty="0"/>
              <a:t>  </a:t>
            </a:r>
            <a:r>
              <a:rPr lang="en-US" sz="5400" dirty="0" err="1"/>
              <a:t>ueng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6863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7200" dirty="0">
                <a:solidFill>
                  <a:srgbClr val="FF0000"/>
                </a:solidFill>
              </a:rPr>
              <a:t>ü</a:t>
            </a:r>
            <a:endParaRPr lang="en-GB" sz="72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  <a:r>
              <a:rPr lang="en-US" altLang="zh-CN" sz="8000" dirty="0" err="1"/>
              <a:t>ü</a:t>
            </a:r>
            <a:r>
              <a:rPr lang="en-US" sz="8000" dirty="0" err="1"/>
              <a:t>e</a:t>
            </a:r>
            <a:r>
              <a:rPr lang="en-US" sz="8000" dirty="0"/>
              <a:t>  </a:t>
            </a:r>
            <a:r>
              <a:rPr lang="en-US" altLang="zh-CN" sz="8000" dirty="0" err="1"/>
              <a:t>ü</a:t>
            </a:r>
            <a:r>
              <a:rPr lang="en-US" sz="8000" dirty="0" err="1"/>
              <a:t>an</a:t>
            </a:r>
            <a:r>
              <a:rPr lang="en-US" sz="8000" dirty="0"/>
              <a:t>  </a:t>
            </a:r>
            <a:r>
              <a:rPr lang="en-US" altLang="zh-CN" sz="8000" dirty="0" err="1"/>
              <a:t>ü</a:t>
            </a:r>
            <a:r>
              <a:rPr lang="en-US" sz="8000" dirty="0" err="1"/>
              <a:t>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81404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8000" dirty="0"/>
              <a:t> b  p  m  f  </a:t>
            </a:r>
            <a:r>
              <a:rPr lang="en-US" sz="8000" dirty="0">
                <a:solidFill>
                  <a:srgbClr val="FF0000"/>
                </a:solidFill>
              </a:rPr>
              <a:t>+</a:t>
            </a:r>
            <a:r>
              <a:rPr lang="en-US" sz="8000" dirty="0"/>
              <a:t> </a:t>
            </a:r>
            <a:r>
              <a:rPr lang="en-US" sz="8000" dirty="0">
                <a:solidFill>
                  <a:srgbClr val="FF0000"/>
                </a:solidFill>
              </a:rPr>
              <a:t>o</a:t>
            </a:r>
            <a:endParaRPr lang="en-GB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895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  <a:r>
              <a:rPr lang="en-US" sz="7200" dirty="0"/>
              <a:t>d  t  n  l  g  k  h  </a:t>
            </a:r>
            <a:r>
              <a:rPr lang="en-US" sz="7200" dirty="0">
                <a:solidFill>
                  <a:srgbClr val="FF0000"/>
                </a:solidFill>
              </a:rPr>
              <a:t>+ e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6610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8800" dirty="0"/>
              <a:t> j  q  x </a:t>
            </a:r>
            <a:r>
              <a:rPr lang="en-US" sz="8800" dirty="0">
                <a:solidFill>
                  <a:srgbClr val="FF0000"/>
                </a:solidFill>
              </a:rPr>
              <a:t>+ </a:t>
            </a:r>
            <a:r>
              <a:rPr lang="en-US" sz="8800" dirty="0" err="1">
                <a:solidFill>
                  <a:srgbClr val="FF0000"/>
                </a:solidFill>
              </a:rPr>
              <a:t>i</a:t>
            </a:r>
            <a:endParaRPr lang="en-GB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1869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  <a:r>
              <a:rPr lang="en-US" sz="8800" dirty="0" err="1"/>
              <a:t>zh</a:t>
            </a:r>
            <a:r>
              <a:rPr lang="en-US" sz="8800" dirty="0"/>
              <a:t>  </a:t>
            </a:r>
            <a:r>
              <a:rPr lang="en-US" sz="8800" dirty="0" err="1"/>
              <a:t>ch</a:t>
            </a:r>
            <a:r>
              <a:rPr lang="en-US" sz="8800" dirty="0"/>
              <a:t>  </a:t>
            </a:r>
            <a:r>
              <a:rPr lang="en-US" sz="8800" dirty="0" err="1"/>
              <a:t>sh</a:t>
            </a:r>
            <a:r>
              <a:rPr lang="en-US" sz="8800" dirty="0"/>
              <a:t>  r  </a:t>
            </a:r>
            <a:r>
              <a:rPr lang="en-US" sz="8800" dirty="0">
                <a:solidFill>
                  <a:srgbClr val="FF0000"/>
                </a:solidFill>
              </a:rPr>
              <a:t>+ </a:t>
            </a:r>
            <a:r>
              <a:rPr lang="en-US" sz="8800" dirty="0" err="1">
                <a:solidFill>
                  <a:srgbClr val="FF0000"/>
                </a:solidFill>
              </a:rPr>
              <a:t>i</a:t>
            </a:r>
            <a:endParaRPr lang="en-US" sz="8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8800" dirty="0"/>
              <a:t> z  c  s  </a:t>
            </a:r>
            <a:r>
              <a:rPr lang="en-US" sz="8800" dirty="0">
                <a:solidFill>
                  <a:srgbClr val="FF0000"/>
                </a:solidFill>
              </a:rPr>
              <a:t>+ </a:t>
            </a:r>
            <a:r>
              <a:rPr lang="en-US" sz="8800" dirty="0" err="1">
                <a:solidFill>
                  <a:srgbClr val="FF0000"/>
                </a:solidFill>
              </a:rPr>
              <a:t>i</a:t>
            </a:r>
            <a:endParaRPr lang="en-US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4624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QQ图片2015123123075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9144032" cy="6858001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54098"/>
          </a:xfrm>
        </p:spPr>
        <p:txBody>
          <a:bodyPr>
            <a:normAutofit fontScale="90000"/>
          </a:bodyPr>
          <a:lstStyle/>
          <a:p>
            <a:r>
              <a:rPr lang="en-US" altLang="zh-CN" sz="8000" b="1" i="1" dirty="0">
                <a:solidFill>
                  <a:srgbClr val="C00000"/>
                </a:solidFill>
              </a:rPr>
              <a:t>Introduction of China </a:t>
            </a:r>
            <a:r>
              <a:rPr lang="en-US" altLang="zh-CN" sz="4000" b="1" i="1" dirty="0">
                <a:solidFill>
                  <a:srgbClr val="C00000"/>
                </a:solidFill>
              </a:rPr>
              <a:t/>
            </a:r>
            <a:br>
              <a:rPr lang="en-US" altLang="zh-CN" sz="4000" b="1" i="1" dirty="0">
                <a:solidFill>
                  <a:srgbClr val="C00000"/>
                </a:solidFill>
              </a:rPr>
            </a:br>
            <a:endParaRPr lang="zh-CN" altLang="en-US" sz="4000" b="1" i="1" dirty="0">
              <a:solidFill>
                <a:srgbClr val="0070C0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US" altLang="zh-CN" dirty="0"/>
              <a:t>Q:What is complete name of China?</a:t>
            </a:r>
          </a:p>
          <a:p>
            <a:pPr algn="ctr"/>
            <a:endParaRPr lang="en-US" altLang="zh-CN" dirty="0"/>
          </a:p>
          <a:p>
            <a:pPr algn="ctr">
              <a:buNone/>
            </a:pPr>
            <a:r>
              <a:rPr lang="en-US" altLang="zh-CN" dirty="0"/>
              <a:t>A: </a:t>
            </a:r>
            <a:r>
              <a:rPr lang="en-US" altLang="zh-CN" b="1" u="sng" dirty="0">
                <a:solidFill>
                  <a:srgbClr val="C00000"/>
                </a:solidFill>
              </a:rPr>
              <a:t>The People’s Republic of China</a:t>
            </a:r>
          </a:p>
          <a:p>
            <a:pPr algn="ctr">
              <a:buNone/>
            </a:pPr>
            <a:endParaRPr lang="en-US" altLang="zh-CN" b="1" u="sng" dirty="0">
              <a:solidFill>
                <a:srgbClr val="C00000"/>
              </a:solidFill>
            </a:endParaRPr>
          </a:p>
          <a:p>
            <a:pPr algn="ctr">
              <a:buNone/>
            </a:pPr>
            <a:r>
              <a:rPr lang="en-US" altLang="zh-CN" b="1" dirty="0"/>
              <a:t>Chinese Translation of China:</a:t>
            </a:r>
          </a:p>
          <a:p>
            <a:pPr algn="ctr">
              <a:buNone/>
            </a:pPr>
            <a:endParaRPr lang="en-US" altLang="zh-CN" dirty="0"/>
          </a:p>
          <a:p>
            <a:pPr algn="ctr">
              <a:buNone/>
            </a:pPr>
            <a:r>
              <a:rPr lang="en-US" altLang="zh-CN" b="1" dirty="0" err="1">
                <a:solidFill>
                  <a:srgbClr val="FF0000"/>
                </a:solidFill>
              </a:rPr>
              <a:t>Zhōng</a:t>
            </a:r>
            <a:r>
              <a:rPr lang="en-US" altLang="zh-CN" b="1" dirty="0">
                <a:solidFill>
                  <a:srgbClr val="FF0000"/>
                </a:solidFill>
              </a:rPr>
              <a:t>  </a:t>
            </a:r>
            <a:r>
              <a:rPr lang="en-US" altLang="zh-CN" b="1" dirty="0" err="1">
                <a:solidFill>
                  <a:srgbClr val="FF0000"/>
                </a:solidFill>
              </a:rPr>
              <a:t>guó</a:t>
            </a:r>
            <a:endParaRPr lang="zh-CN" altLang="zh-CN" b="1" dirty="0">
              <a:solidFill>
                <a:srgbClr val="FF0000"/>
              </a:solidFill>
            </a:endParaRPr>
          </a:p>
          <a:p>
            <a:pPr algn="ctr">
              <a:buNone/>
            </a:pPr>
            <a:endParaRPr lang="en-US" altLang="zh-CN" b="1" dirty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zh-CN" altLang="en-US" sz="4800" b="1" dirty="0">
                <a:solidFill>
                  <a:srgbClr val="FF0000"/>
                </a:solidFill>
              </a:rPr>
              <a:t> 中  国</a:t>
            </a:r>
            <a:endParaRPr lang="en-US" altLang="zh-CN" sz="48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39944" y="623731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QQ图片2015123123075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57359" y="1600200"/>
            <a:ext cx="6229282" cy="4525963"/>
          </a:xfrm>
        </p:spPr>
      </p:pic>
      <p:pic>
        <p:nvPicPr>
          <p:cNvPr id="5" name="图片 4" descr="QQ图片2015123123085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QQ图片2015123123110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QQ图片2015123123110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1"/>
          </a:xfr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QQ图片2015123123110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2" y="-1"/>
            <a:ext cx="9144002" cy="6858001"/>
          </a:xfr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QQ图片2015123123131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QQ图片2015123123264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2" y="-2"/>
            <a:ext cx="9144002" cy="6858001"/>
          </a:xfr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QQ图片2015123123265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-1"/>
            <a:ext cx="9144001" cy="6858001"/>
          </a:xfr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QQ图片2015123123265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9144001" cy="6858000"/>
          </a:xfr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QQ图片2015123123265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QQ图片2015123123270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1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7200" b="1" i="1" dirty="0" err="1">
                <a:solidFill>
                  <a:srgbClr val="C00000"/>
                </a:solidFill>
              </a:rPr>
              <a:t>Tian’an</a:t>
            </a:r>
            <a:r>
              <a:rPr lang="en-US" altLang="zh-CN" sz="7200" b="1" i="1" dirty="0">
                <a:solidFill>
                  <a:srgbClr val="C00000"/>
                </a:solidFill>
              </a:rPr>
              <a:t> Men Square</a:t>
            </a:r>
            <a:endParaRPr lang="zh-CN" altLang="en-US" sz="7200" b="1" i="1" dirty="0">
              <a:solidFill>
                <a:srgbClr val="C00000"/>
              </a:solidFill>
            </a:endParaRPr>
          </a:p>
        </p:txBody>
      </p:sp>
      <p:pic>
        <p:nvPicPr>
          <p:cNvPr id="4" name="内容占位符 3" descr="tiananmen-squar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556792"/>
            <a:ext cx="8208912" cy="4464496"/>
          </a:xfrm>
        </p:spPr>
      </p:pic>
      <p:sp>
        <p:nvSpPr>
          <p:cNvPr id="5" name="TextBox 4"/>
          <p:cNvSpPr txBox="1"/>
          <p:nvPr/>
        </p:nvSpPr>
        <p:spPr>
          <a:xfrm>
            <a:off x="8639944" y="623731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16</a:t>
            </a:r>
            <a:endParaRPr lang="zh-CN" alt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QQ图片2015123123270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24648" cy="7072338"/>
          </a:xfr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QQ图片2015123123270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9600" b="1" i="1" dirty="0">
                <a:solidFill>
                  <a:srgbClr val="C00000"/>
                </a:solidFill>
              </a:rPr>
              <a:t>Forbidden City</a:t>
            </a:r>
            <a:endParaRPr lang="zh-CN" altLang="en-US" sz="9600" b="1" i="1" dirty="0">
              <a:solidFill>
                <a:srgbClr val="C00000"/>
              </a:solidFill>
            </a:endParaRPr>
          </a:p>
        </p:txBody>
      </p:sp>
      <p:pic>
        <p:nvPicPr>
          <p:cNvPr id="4" name="内容占位符 3" descr="070914553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15616" y="1556792"/>
            <a:ext cx="6937086" cy="5058291"/>
          </a:xfrm>
        </p:spPr>
      </p:pic>
      <p:sp>
        <p:nvSpPr>
          <p:cNvPr id="5" name="TextBox 4"/>
          <p:cNvSpPr txBox="1"/>
          <p:nvPr/>
        </p:nvSpPr>
        <p:spPr>
          <a:xfrm>
            <a:off x="8639944" y="623731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17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479</Words>
  <Application>Microsoft Office PowerPoint</Application>
  <PresentationFormat>On-screen Show (4:3)</PresentationFormat>
  <Paragraphs>172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宋体</vt:lpstr>
      <vt:lpstr>Arial</vt:lpstr>
      <vt:lpstr>Calibri</vt:lpstr>
      <vt:lpstr>Office 主题</vt:lpstr>
      <vt:lpstr>PowerPoint Presentation</vt:lpstr>
      <vt:lpstr>Provinces &amp; Administrative Divisions </vt:lpstr>
      <vt:lpstr>China Map &amp; Neighboring Countries</vt:lpstr>
      <vt:lpstr>PowerPoint Presentation</vt:lpstr>
      <vt:lpstr> Self-introduction </vt:lpstr>
      <vt:lpstr>China &amp; Pakistan Relationship</vt:lpstr>
      <vt:lpstr>Introduction of China  </vt:lpstr>
      <vt:lpstr>Tian’an Men Square</vt:lpstr>
      <vt:lpstr>Forbidden City</vt:lpstr>
      <vt:lpstr>Beijing Great Wall</vt:lpstr>
      <vt:lpstr>Beijing Olympic Stadium</vt:lpstr>
      <vt:lpstr>Largest City of China</vt:lpstr>
      <vt:lpstr>Time Difference between  China  &amp; Pakistan</vt:lpstr>
      <vt:lpstr>Chinese Language Basics</vt:lpstr>
      <vt:lpstr>Minorities in China</vt:lpstr>
      <vt:lpstr>Base of Chinese Language </vt:lpstr>
      <vt:lpstr>PowerPoint Presentation</vt:lpstr>
      <vt:lpstr>Mandarin(Putong Hua)</vt:lpstr>
      <vt:lpstr>Goals of the course</vt:lpstr>
      <vt:lpstr>Beginner's tool of learning Chinese Language</vt:lpstr>
      <vt:lpstr>PowerPoint Presentation</vt:lpstr>
      <vt:lpstr>Chinese Characters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</vt:lpstr>
      <vt:lpstr>o</vt:lpstr>
      <vt:lpstr>e</vt:lpstr>
      <vt:lpstr>i</vt:lpstr>
      <vt:lpstr>u</vt:lpstr>
      <vt:lpstr>ü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Self-Introduction</dc:title>
  <dc:creator>aisha</dc:creator>
  <cp:lastModifiedBy>Mani</cp:lastModifiedBy>
  <cp:revision>251</cp:revision>
  <dcterms:created xsi:type="dcterms:W3CDTF">2015-12-06T15:31:32Z</dcterms:created>
  <dcterms:modified xsi:type="dcterms:W3CDTF">2020-02-02T18:45:57Z</dcterms:modified>
</cp:coreProperties>
</file>